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1" r:id="rId4"/>
    <p:sldId id="258" r:id="rId5"/>
    <p:sldId id="274" r:id="rId6"/>
    <p:sldId id="278" r:id="rId7"/>
    <p:sldId id="276" r:id="rId8"/>
    <p:sldId id="275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7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780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A6-8D1E-F5EC-3827-4B20D46D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E27F2-4CA5-30E8-9A21-E6B8A5AC0615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도시공원 서비스 현황 및 평가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2C00A-9A97-8F67-79EC-2155D5D8501D}"/>
              </a:ext>
            </a:extLst>
          </p:cNvPr>
          <p:cNvSpPr txBox="1"/>
          <p:nvPr/>
        </p:nvSpPr>
        <p:spPr>
          <a:xfrm>
            <a:off x="494198" y="845068"/>
            <a:ext cx="11050102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고정밀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데이터를 활용하여 구축한 경기도 도시공원 서비스 현황 자료 및 도시공원 서비스 공급 평가 지도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84611-87F1-27DE-8ED5-41C7BE7D9848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C068D-64A3-3014-30D7-B78EE6F7649B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BC3A16-7BA0-E2DD-FF21-FC7A753FDFF3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F43FAEC-FAE9-E00B-F849-FFB9ED59394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8C1B9A1-E77D-2F64-65BD-BAE4745830C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3426A-4432-6339-61C9-0DF43071AF62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680B72-9B55-75DA-5C86-5869C0421497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C21F3D8-0250-3E44-3C89-F26C3C6AFC09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D2A0CA-B8F8-A58F-D3BA-DB2FB4828C28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CF4FA42-FED7-4BE9-D05C-CB3F0BC4FB89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08F522-21D2-CDFC-511C-481EBF61DCC2}"/>
              </a:ext>
            </a:extLst>
          </p:cNvPr>
          <p:cNvSpPr txBox="1"/>
          <p:nvPr/>
        </p:nvSpPr>
        <p:spPr>
          <a:xfrm>
            <a:off x="830748" y="2730313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342234-661E-45A1-F32E-D2381E1EBA3B}"/>
              </a:ext>
            </a:extLst>
          </p:cNvPr>
          <p:cNvGrpSpPr/>
          <p:nvPr/>
        </p:nvGrpSpPr>
        <p:grpSpPr>
          <a:xfrm>
            <a:off x="715222" y="291921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BB116A-C7F1-2C24-31D5-AB0BA24060F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EAB9D4-CF40-F6DA-3E8E-06FF79AB33B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D92B9C2-03B9-B3C1-23A9-A637810C32FD}"/>
              </a:ext>
            </a:extLst>
          </p:cNvPr>
          <p:cNvSpPr txBox="1"/>
          <p:nvPr/>
        </p:nvSpPr>
        <p:spPr>
          <a:xfrm>
            <a:off x="830748" y="3769404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5B4A1-4DCD-2FFD-8324-D8B2EE4C430B}"/>
              </a:ext>
            </a:extLst>
          </p:cNvPr>
          <p:cNvGrpSpPr/>
          <p:nvPr/>
        </p:nvGrpSpPr>
        <p:grpSpPr>
          <a:xfrm>
            <a:off x="715222" y="3958302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EDF8DD-8EEF-5138-1254-19FE13BD4BE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05667BF-5CF2-3422-8605-57F68762CB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CDBD481-2B3E-235F-E5B6-902269DD4FB0}"/>
              </a:ext>
            </a:extLst>
          </p:cNvPr>
          <p:cNvSpPr txBox="1"/>
          <p:nvPr/>
        </p:nvSpPr>
        <p:spPr>
          <a:xfrm>
            <a:off x="830748" y="242627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서비스가 제공하는 환경적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사회적 가치가 중요하게 인식됨에 따라 도시공원 서비스 공급을 평가하여 형평성 있는 공급과 관리과 이루어져야 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E426C1-6956-BE46-E760-0E41E871AF3D}"/>
              </a:ext>
            </a:extLst>
          </p:cNvPr>
          <p:cNvSpPr txBox="1"/>
          <p:nvPr/>
        </p:nvSpPr>
        <p:spPr>
          <a:xfrm>
            <a:off x="830748" y="3247273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 있어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다양한 서비스 가치를 반영하지 못하고 있음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있음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E9E5AA-2441-EBE4-EB8C-B56D4FF0D463}"/>
              </a:ext>
            </a:extLst>
          </p:cNvPr>
          <p:cNvSpPr txBox="1"/>
          <p:nvPr/>
        </p:nvSpPr>
        <p:spPr>
          <a:xfrm>
            <a:off x="830748" y="4257763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공원서비스 공급의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수준을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단위에서 종합적으로 진단할 수 있는 다양한 지표 개발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38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B7417-887E-BA01-6605-978C8CBAACEF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AC719-EA0E-3669-D79F-6EF0832AA637}"/>
              </a:ext>
            </a:extLst>
          </p:cNvPr>
          <p:cNvSpPr txBox="1"/>
          <p:nvPr/>
        </p:nvSpPr>
        <p:spPr>
          <a:xfrm>
            <a:off x="1043484" y="1231682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환경의 질을 개선하고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환경·경제·사회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전반에 걸친 다차원적 효과를 통해 도시의 지속가능성을 높이는 핵심 자산으로 평가되고 있습니다. 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환경적으로는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기후위기 대응, </a:t>
            </a:r>
            <a:r>
              <a:rPr kumimoji="0" lang="ko-KR" altLang="ko-K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열섬현상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완화, 미세먼지 저감 등 환경적 측면에서의 혜택이 크게 주목받고 있습니다.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경제적으로는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 상권 활성화, 부동산 가치 상승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</a:t>
            </a: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긍정적인 파급효과를 만들어냅니다.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사회적으로는 여가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문화 향유 기회 제공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공동체 의식 강화 등과 같은 가치를 통해 주민의 정신적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신체적 건강을 증진시키며 그 중요성이 지속적으로 커지고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438F80-30A7-E32F-453E-BE4FE22C7BBD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4B7EE-AB56-3071-2B05-5A8544A95EEB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환경적 가치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0DD9F6-6093-9308-A57D-231BB2852399}"/>
              </a:ext>
            </a:extLst>
          </p:cNvPr>
          <p:cNvSpPr/>
          <p:nvPr/>
        </p:nvSpPr>
        <p:spPr>
          <a:xfrm>
            <a:off x="457730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1A32D-4459-485E-5EA8-B322A74386DA}"/>
              </a:ext>
            </a:extLst>
          </p:cNvPr>
          <p:cNvSpPr/>
          <p:nvPr/>
        </p:nvSpPr>
        <p:spPr>
          <a:xfrm>
            <a:off x="45773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EE5B9D-FB81-F7FA-90C2-D07033098C1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5F5B8-47B8-DF3F-310F-32D01E45A8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사회적 가치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503C1-45B5-1BFC-E170-0A184361DA2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서비스가 제공하는 환경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사회적 가치가 중요하게 인식됨에 형평성 있는 공급과 관리과 이루어져야 함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1BA1CF-E23B-760D-68FF-B2D0FC9F39BB}"/>
              </a:ext>
            </a:extLst>
          </p:cNvPr>
          <p:cNvGrpSpPr/>
          <p:nvPr/>
        </p:nvGrpSpPr>
        <p:grpSpPr>
          <a:xfrm>
            <a:off x="1287396" y="3434579"/>
            <a:ext cx="2480104" cy="1135226"/>
            <a:chOff x="3816644" y="4656554"/>
            <a:chExt cx="3494982" cy="166244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8BDABF-1771-78E2-0549-FE4B26450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4" y="4656554"/>
              <a:ext cx="3494982" cy="166244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99243F2-DF8F-4EC3-85F1-F759F69D2A2E}"/>
                </a:ext>
              </a:extLst>
            </p:cNvPr>
            <p:cNvSpPr/>
            <p:nvPr/>
          </p:nvSpPr>
          <p:spPr>
            <a:xfrm>
              <a:off x="6771023" y="4899946"/>
              <a:ext cx="540060" cy="2166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3DD48EF-521F-2B37-FE01-5E35A6FB530C}"/>
                </a:ext>
              </a:extLst>
            </p:cNvPr>
            <p:cNvCxnSpPr/>
            <p:nvPr/>
          </p:nvCxnSpPr>
          <p:spPr>
            <a:xfrm flipH="1">
              <a:off x="6504692" y="5023807"/>
              <a:ext cx="266331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999591-7A91-0DD1-7FDD-13C9591AD0D3}"/>
              </a:ext>
            </a:extLst>
          </p:cNvPr>
          <p:cNvSpPr txBox="1"/>
          <p:nvPr/>
        </p:nvSpPr>
        <p:spPr>
          <a:xfrm>
            <a:off x="2969277" y="4454204"/>
            <a:ext cx="81344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b="0" i="0" dirty="0" err="1">
                <a:solidFill>
                  <a:srgbClr val="222222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Gaffin</a:t>
            </a:r>
            <a:r>
              <a:rPr lang="en-US" altLang="ko-KR" sz="600" b="0" i="0" dirty="0">
                <a:solidFill>
                  <a:srgbClr val="222222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et</a:t>
            </a:r>
            <a:r>
              <a:rPr lang="ko-KR" altLang="en-US" sz="600" b="0" i="0" dirty="0">
                <a:solidFill>
                  <a:srgbClr val="222222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" b="0" i="0" dirty="0">
                <a:solidFill>
                  <a:srgbClr val="222222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al., 2008</a:t>
            </a:r>
            <a:endParaRPr lang="ko-KR" altLang="en-US" sz="6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9E079A8C-DEC7-980B-28CE-D4437910C426}"/>
              </a:ext>
            </a:extLst>
          </p:cNvPr>
          <p:cNvSpPr/>
          <p:nvPr/>
        </p:nvSpPr>
        <p:spPr>
          <a:xfrm>
            <a:off x="1324476" y="3043554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뉴욕 센트럴 파크의 </a:t>
            </a:r>
            <a:r>
              <a:rPr lang="ko-KR" altLang="en-US" sz="1400" spc="-100" dirty="0" err="1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열섬</a:t>
            </a: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완화 효과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B64F1B-5FBD-E0EE-16F8-7D697AD3E51D}"/>
              </a:ext>
            </a:extLst>
          </p:cNvPr>
          <p:cNvSpPr/>
          <p:nvPr/>
        </p:nvSpPr>
        <p:spPr>
          <a:xfrm>
            <a:off x="457730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C9A144-21B2-9F67-6D48-F9E4915B9B7E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pic>
        <p:nvPicPr>
          <p:cNvPr id="26" name="Picture 2" descr="포스트 코로나, 교통보다 '공세권·숲세권(공원·녹지 주변)' 인기">
            <a:extLst>
              <a:ext uri="{FF2B5EF4-FFF2-40B4-BE49-F238E27FC236}">
                <a16:creationId xmlns:a16="http://schemas.microsoft.com/office/drawing/2014/main" id="{7EDA92A2-67C9-6248-B68E-508D38C7E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"/>
          <a:stretch/>
        </p:blipFill>
        <p:spPr bwMode="auto">
          <a:xfrm>
            <a:off x="4686869" y="3508673"/>
            <a:ext cx="2674603" cy="10930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6">
            <a:extLst>
              <a:ext uri="{FF2B5EF4-FFF2-40B4-BE49-F238E27FC236}">
                <a16:creationId xmlns:a16="http://schemas.microsoft.com/office/drawing/2014/main" id="{25D14953-7AAC-4EAE-5953-38DF8DB60021}"/>
              </a:ext>
            </a:extLst>
          </p:cNvPr>
          <p:cNvSpPr/>
          <p:nvPr/>
        </p:nvSpPr>
        <p:spPr>
          <a:xfrm>
            <a:off x="4655119" y="3042159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도시 숲의 부동산 가치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47AEDE-2E8D-51FE-A83D-1F1D30CCC064}"/>
              </a:ext>
            </a:extLst>
          </p:cNvPr>
          <p:cNvSpPr/>
          <p:nvPr/>
        </p:nvSpPr>
        <p:spPr>
          <a:xfrm>
            <a:off x="4686869" y="3685362"/>
            <a:ext cx="1282131" cy="87835"/>
          </a:xfrm>
          <a:prstGeom prst="rect">
            <a:avLst/>
          </a:prstGeom>
          <a:noFill/>
          <a:ln w="15875">
            <a:solidFill>
              <a:srgbClr val="FF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모서리가 둥근 직사각형 6">
            <a:extLst>
              <a:ext uri="{FF2B5EF4-FFF2-40B4-BE49-F238E27FC236}">
                <a16:creationId xmlns:a16="http://schemas.microsoft.com/office/drawing/2014/main" id="{5F9DD68E-DC98-E188-8A1C-8298510A8339}"/>
              </a:ext>
            </a:extLst>
          </p:cNvPr>
          <p:cNvSpPr/>
          <p:nvPr/>
        </p:nvSpPr>
        <p:spPr>
          <a:xfrm>
            <a:off x="8216070" y="3042159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공원과 숲에서의 보행 후 </a:t>
            </a:r>
            <a:r>
              <a:rPr lang="ko-KR" altLang="en-US" sz="1400" spc="-100" dirty="0" err="1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코르티솔</a:t>
            </a: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감소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588200D7-DC15-E8D5-C822-64274247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070" y="3501107"/>
            <a:ext cx="2609427" cy="110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B4F31B-C200-9EAF-6BE3-B6490EFFFC48}"/>
              </a:ext>
            </a:extLst>
          </p:cNvPr>
          <p:cNvSpPr txBox="1"/>
          <p:nvPr/>
        </p:nvSpPr>
        <p:spPr>
          <a:xfrm>
            <a:off x="9792619" y="4494020"/>
            <a:ext cx="12028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i="0" dirty="0" err="1">
                <a:solidFill>
                  <a:srgbClr val="222222"/>
                </a:solidFill>
                <a:effectLst/>
                <a:latin typeface="+mj-ea"/>
                <a:ea typeface="+mj-ea"/>
              </a:rPr>
              <a:t>Tyrväinen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 et</a:t>
            </a:r>
            <a:r>
              <a:rPr lang="ko-KR" altLang="en-US" sz="8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 </a:t>
            </a:r>
            <a:r>
              <a:rPr lang="en-US" altLang="ko-KR" sz="800" b="0" i="0" dirty="0">
                <a:solidFill>
                  <a:srgbClr val="222222"/>
                </a:solidFill>
                <a:effectLst/>
                <a:latin typeface="+mj-ea"/>
                <a:ea typeface="+mj-ea"/>
              </a:rPr>
              <a:t>al., 2014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DBF08-4DC5-81F4-D18E-F5FD9E4EA018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893F90-9356-8E64-CDA2-AA084E2759D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E1611EE-1E52-4ABB-F7C7-880DF62B4C00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34F34D-FE6C-3F32-CDAE-172D732EBD0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7394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D2B39A9-87B9-7779-01C6-476305F2D732}"/>
              </a:ext>
            </a:extLst>
          </p:cNvPr>
          <p:cNvSpPr txBox="1"/>
          <p:nvPr/>
        </p:nvSpPr>
        <p:spPr>
          <a:xfrm>
            <a:off x="589448" y="253525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05AE4-C821-E527-C3F1-731CB5413021}"/>
              </a:ext>
            </a:extLst>
          </p:cNvPr>
          <p:cNvSpPr txBox="1"/>
          <p:nvPr/>
        </p:nvSpPr>
        <p:spPr>
          <a:xfrm>
            <a:off x="830748" y="872155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 설정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92688-AFE4-ED55-A857-EF7CEC68D82D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C558B51-C6A3-3F2C-57B8-4628B652AE0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8C7AE08-0335-4B11-2ADA-CB50AE63D94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9C9C5A-0867-1990-5EF3-746FB6A9B04C}"/>
              </a:ext>
            </a:extLst>
          </p:cNvPr>
          <p:cNvGrpSpPr/>
          <p:nvPr/>
        </p:nvGrpSpPr>
        <p:grpSpPr>
          <a:xfrm>
            <a:off x="456657" y="438753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EC2CD1-2BFE-74D9-BADC-F58D1308A966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0389C80-9507-4BD1-666E-A8AE6F7C422D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1216A2C-0DFC-DB38-6404-B7AAD3A62D0A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AACFCB2-80B4-DBA6-98B5-505723D298DB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A6DF29-B956-02C4-32EB-CDF8B123DCEF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670388-12E7-8045-EDF1-E0F67E616A4D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3457AB9-E7E9-15E9-E010-6EAF0C48A522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9D3E17C-0599-1AB8-43BD-237927BD155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40B04DF-B6DF-DA63-9679-5F7082084887}"/>
              </a:ext>
            </a:extLst>
          </p:cNvPr>
          <p:cNvSpPr txBox="1"/>
          <p:nvPr/>
        </p:nvSpPr>
        <p:spPr>
          <a:xfrm>
            <a:off x="830748" y="3159537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58128C-B058-35B6-5594-2FC32E4E7347}"/>
              </a:ext>
            </a:extLst>
          </p:cNvPr>
          <p:cNvGrpSpPr/>
          <p:nvPr/>
        </p:nvGrpSpPr>
        <p:grpSpPr>
          <a:xfrm>
            <a:off x="715222" y="334843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0626C18-23DF-BA5A-CC5C-870BE2CA8769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1DCCD69-C0CC-6645-264C-5712BDABA76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CD99DC6-EDF8-B679-FE0B-8196E26E3E8B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서비스의 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질적평가가 가능한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개의 지표로 구성하였습니다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지표는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도시공원면적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공급적정성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공원관리 예산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조성녹지 면적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방문객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 소외인구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조성 다양성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유형 다양성을 포함합니다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591710-97DC-514D-0374-8EC04FCC5E40}"/>
              </a:ext>
            </a:extLst>
          </p:cNvPr>
          <p:cNvSpPr txBox="1"/>
          <p:nvPr/>
        </p:nvSpPr>
        <p:spPr>
          <a:xfrm>
            <a:off x="830748" y="2559071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지표를 활용해 공원서비스를 분석한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 단위의 평가와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단위의 평가는 매우 상이한 양상을 보였습니다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이는 시군 내 공원서비스가 일부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편중되지 않도록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형평성 있게 제공될 필요가 있음을 시사합니다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6EBF3C-462C-888D-4E65-CFE6A10073C6}"/>
              </a:ext>
            </a:extLst>
          </p:cNvPr>
          <p:cNvSpPr txBox="1"/>
          <p:nvPr/>
        </p:nvSpPr>
        <p:spPr>
          <a:xfrm>
            <a:off x="830748" y="3647896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공원서비스 순위는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공원면적이라는 단일 지표로 평가할 때와는 다른 결과를 보이고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다양한 시각과 요소를 종합적으로 고려해 평가해야만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형평성과 다양성을 아우르는 공원서비스를 효과적으로 제공할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2033</Words>
  <Application>Microsoft Office PowerPoint</Application>
  <PresentationFormat>와이드스크린</PresentationFormat>
  <Paragraphs>295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4" baseType="lpstr">
      <vt:lpstr>KoPub돋움체 Bold</vt:lpstr>
      <vt:lpstr>KoPub돋움체 Light</vt:lpstr>
      <vt:lpstr>경기천년제목 Bold</vt:lpstr>
      <vt:lpstr>경기천년제목 Light</vt:lpstr>
      <vt:lpstr>경기천년제목 Medium</vt:lpstr>
      <vt:lpstr>맑은 고딕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최 윤원</cp:lastModifiedBy>
  <cp:revision>1</cp:revision>
  <dcterms:created xsi:type="dcterms:W3CDTF">2025-07-02T00:49:38Z</dcterms:created>
  <dcterms:modified xsi:type="dcterms:W3CDTF">2025-07-02T05:41:30Z</dcterms:modified>
</cp:coreProperties>
</file>